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68" r:id="rId7"/>
    <p:sldId id="258" r:id="rId8"/>
    <p:sldId id="259" r:id="rId9"/>
    <p:sldId id="269" r:id="rId10"/>
    <p:sldId id="260" r:id="rId11"/>
    <p:sldId id="263" r:id="rId12"/>
    <p:sldId id="264" r:id="rId13"/>
    <p:sldId id="265" r:id="rId14"/>
    <p:sldId id="266" r:id="rId15"/>
    <p:sldId id="261" r:id="rId16"/>
    <p:sldId id="267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5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4-10-2023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4-10-2023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97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2hwNbIAmk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leefbare gebouw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5" y="1727561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Concepting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Leisure regie </a:t>
            </a: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881679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strike="sngStrike" kern="1200" dirty="0">
                          <a:solidFill>
                            <a:srgbClr val="000644"/>
                          </a:solidFill>
                        </a:rPr>
                        <a:t>Week 1</a:t>
                      </a:r>
                      <a:endParaRPr lang="nl-NL" sz="1200" b="1" strike="sngStrike" kern="1200" dirty="0">
                        <a:solidFill>
                          <a:srgbClr val="00064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strike="sng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strike="sngStrike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strike="sng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strike="sngStrike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strike="sng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strike="sngStrike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strike="sng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strike="sngStrike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FB9EE96-203B-4B48-82B1-7A714440A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677" y="2869650"/>
            <a:ext cx="6195875" cy="310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Verdieping concepten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07568" y="1196753"/>
            <a:ext cx="8003232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u="sng" dirty="0"/>
              <a:t>Van belang bij een goed concept:</a:t>
            </a:r>
          </a:p>
          <a:p>
            <a:pPr marL="0" indent="0">
              <a:buNone/>
            </a:pPr>
            <a:endParaRPr lang="nl-NL" u="sng" dirty="0"/>
          </a:p>
          <a:p>
            <a:pPr lvl="0"/>
            <a:r>
              <a:rPr lang="nl-NL" b="1" dirty="0"/>
              <a:t>Design</a:t>
            </a:r>
            <a:r>
              <a:rPr lang="nl-NL" dirty="0"/>
              <a:t>: het gaat niet alleen om functionaliteit maar het moet ook de zintuigen prikkelen;</a:t>
            </a:r>
          </a:p>
          <a:p>
            <a:pPr lvl="0"/>
            <a:r>
              <a:rPr lang="nl-NL" b="1" dirty="0"/>
              <a:t>Storytelling</a:t>
            </a:r>
            <a:r>
              <a:rPr lang="nl-NL" dirty="0"/>
              <a:t>: waarmee je de emotie raakt en er een gevoel aan koppelt;</a:t>
            </a:r>
          </a:p>
          <a:p>
            <a:pPr lvl="0"/>
            <a:r>
              <a:rPr lang="nl-NL" b="1" dirty="0"/>
              <a:t>Symphony</a:t>
            </a:r>
            <a:r>
              <a:rPr lang="nl-NL" dirty="0"/>
              <a:t>: het vermogen om nieuwe relaties en combinaties te maken die eerder door niemand werden gezien;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0691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Verdieping concepten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07568" y="1196753"/>
            <a:ext cx="8003232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u="sng" dirty="0"/>
              <a:t>Van belang bij een goed concept:</a:t>
            </a:r>
          </a:p>
          <a:p>
            <a:pPr marL="0" indent="0">
              <a:buNone/>
            </a:pPr>
            <a:endParaRPr lang="nl-NL" u="sng" dirty="0"/>
          </a:p>
          <a:p>
            <a:pPr lvl="0"/>
            <a:r>
              <a:rPr lang="nl-NL" b="1" dirty="0" err="1"/>
              <a:t>Emphathy</a:t>
            </a:r>
            <a:r>
              <a:rPr lang="nl-NL" dirty="0"/>
              <a:t>: wat beweegt en raakt mensen?</a:t>
            </a:r>
          </a:p>
          <a:p>
            <a:pPr lvl="0"/>
            <a:r>
              <a:rPr lang="nl-NL" b="1" dirty="0"/>
              <a:t>Play</a:t>
            </a:r>
            <a:r>
              <a:rPr lang="nl-NL" dirty="0"/>
              <a:t>: speelsheid, humor en luchtigheid zijn essentieel;</a:t>
            </a:r>
          </a:p>
          <a:p>
            <a:pPr lvl="0"/>
            <a:r>
              <a:rPr lang="nl-NL" b="1" dirty="0" err="1"/>
              <a:t>Meaning</a:t>
            </a:r>
            <a:r>
              <a:rPr lang="nl-NL" dirty="0"/>
              <a:t>: betekenis geven aan de wereld vanuit het “waarom” je iets doet. Denk hierbij aan de Golden </a:t>
            </a:r>
            <a:r>
              <a:rPr lang="nl-NL" dirty="0" err="1"/>
              <a:t>Circle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2141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825C2-FC3B-43B8-9D8F-B297E56AE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Opdracht 3: Inspraakmiddag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CF2E3BB-2057-447B-8DCD-925487633CA5}"/>
              </a:ext>
            </a:extLst>
          </p:cNvPr>
          <p:cNvSpPr txBox="1"/>
          <p:nvPr/>
        </p:nvSpPr>
        <p:spPr>
          <a:xfrm>
            <a:off x="838200" y="1784412"/>
            <a:ext cx="108892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Organiseer de inspraakmiddag (fictief)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4 stakeholders zijn aanwezig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Schrijf de verschillende argumenten die je te horen krijgt voor en tegen op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Gebruik deze om het concept verder te verbeteren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254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825C2-FC3B-43B8-9D8F-B297E56AE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Opdracht 4: Pitch je concept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CF2E3BB-2057-447B-8DCD-925487633CA5}"/>
              </a:ext>
            </a:extLst>
          </p:cNvPr>
          <p:cNvSpPr txBox="1"/>
          <p:nvPr/>
        </p:nvSpPr>
        <p:spPr>
          <a:xfrm>
            <a:off x="838200" y="1784412"/>
            <a:ext cx="108892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Na de inspraakmiddag maakt je door de input van de verschillende stakeholders een keuze tussen de concepten. Of juist tussen de onderdelen van de verschillende concepten. </a:t>
            </a:r>
          </a:p>
          <a:p>
            <a:endParaRPr lang="nl-NL" dirty="0"/>
          </a:p>
          <a:p>
            <a:r>
              <a:rPr lang="nl-NL" dirty="0"/>
              <a:t>Werk dit concept uit in een conceptvoorstel  (</a:t>
            </a:r>
            <a:r>
              <a:rPr lang="nl-NL" dirty="0" err="1"/>
              <a:t>two</a:t>
            </a:r>
            <a:r>
              <a:rPr lang="nl-NL" dirty="0"/>
              <a:t> pager). Met: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Beschrijving 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Visuele weergave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Kostenbegroting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Opbrengsten (niet in geld)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En Pitch je concept (zelf kiezen van vorm… </a:t>
            </a:r>
            <a:r>
              <a:rPr lang="nl-NL" dirty="0" err="1"/>
              <a:t>Pecha</a:t>
            </a:r>
            <a:r>
              <a:rPr lang="nl-NL" dirty="0"/>
              <a:t> </a:t>
            </a:r>
            <a:r>
              <a:rPr lang="nl-NL" dirty="0" err="1"/>
              <a:t>Kucha</a:t>
            </a:r>
            <a:r>
              <a:rPr lang="nl-NL" dirty="0"/>
              <a:t>? </a:t>
            </a:r>
            <a:r>
              <a:rPr lang="nl-NL"/>
              <a:t>Videoclip?)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3312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68AF4-20DE-799D-0213-18E0005E9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Opdracht 5: Platenbeurs Tilburg </a:t>
            </a:r>
          </a:p>
        </p:txBody>
      </p:sp>
      <p:pic>
        <p:nvPicPr>
          <p:cNvPr id="3074" name="Picture 2" descr="De Tilburgse Platenbeurs op het Pieter Vreedeplein - Tilburg.com">
            <a:extLst>
              <a:ext uri="{FF2B5EF4-FFF2-40B4-BE49-F238E27FC236}">
                <a16:creationId xmlns:a16="http://schemas.microsoft.com/office/drawing/2014/main" id="{CF9AB2DB-4CFA-1937-DCFD-D4C26FF78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919" y="2361057"/>
            <a:ext cx="7132917" cy="400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FAB4103-FEF7-6673-36C6-6B30FDBF267F}"/>
              </a:ext>
            </a:extLst>
          </p:cNvPr>
          <p:cNvSpPr txBox="1"/>
          <p:nvPr/>
        </p:nvSpPr>
        <p:spPr>
          <a:xfrm rot="20866425">
            <a:off x="1275347" y="1576137"/>
            <a:ext cx="396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Check de opdracht in Teams! </a:t>
            </a:r>
          </a:p>
        </p:txBody>
      </p:sp>
    </p:spTree>
    <p:extLst>
      <p:ext uri="{BB962C8B-B14F-4D97-AF65-F5344CB8AC3E}">
        <p14:creationId xmlns:p14="http://schemas.microsoft.com/office/powerpoint/2010/main" val="2868292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B77DF-F3C7-2261-C819-C1C4D86DA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The end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55B68A2-BCF9-A233-3414-421F207DD4C6}"/>
              </a:ext>
            </a:extLst>
          </p:cNvPr>
          <p:cNvSpPr txBox="1"/>
          <p:nvPr/>
        </p:nvSpPr>
        <p:spPr>
          <a:xfrm>
            <a:off x="2580774" y="2340142"/>
            <a:ext cx="6178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Volgende week: </a:t>
            </a:r>
          </a:p>
          <a:p>
            <a:r>
              <a:rPr lang="nl-NL" sz="2400" dirty="0"/>
              <a:t>- opdracht op locatie 1 </a:t>
            </a:r>
          </a:p>
          <a:p>
            <a:r>
              <a:rPr lang="nl-NL" sz="2400" dirty="0"/>
              <a:t>- Opdracht op locatie 2</a:t>
            </a:r>
          </a:p>
          <a:p>
            <a:r>
              <a:rPr lang="nl-NL" sz="2400" dirty="0"/>
              <a:t>- Lesuren in overleg </a:t>
            </a:r>
            <a:r>
              <a:rPr lang="nl-NL" sz="2400"/>
              <a:t>(verspreid?)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Daarna: Herfstvakantie! </a:t>
            </a:r>
          </a:p>
        </p:txBody>
      </p:sp>
    </p:spTree>
    <p:extLst>
      <p:ext uri="{BB962C8B-B14F-4D97-AF65-F5344CB8AC3E}">
        <p14:creationId xmlns:p14="http://schemas.microsoft.com/office/powerpoint/2010/main" val="262620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9699B-12C7-4C20-AA97-A0E26385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10725" cy="1325563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Doel van 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29FBF4-CC7E-4763-94FB-BE8054F674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presentaties van 5 minuten</a:t>
            </a:r>
          </a:p>
          <a:p>
            <a:r>
              <a:rPr lang="nl-NL" sz="24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 naar leefbaar gebouw</a:t>
            </a:r>
          </a:p>
          <a:p>
            <a:r>
              <a:rPr lang="nl-NL" sz="24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Oefenen met inspraak en wensen opdrachtgevers</a:t>
            </a:r>
          </a:p>
          <a:p>
            <a:r>
              <a:rPr lang="nl-NL" sz="24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Maken van een mooi (digitaal) vrijetijdsconcept</a:t>
            </a:r>
          </a:p>
          <a:p>
            <a:r>
              <a:rPr lang="nl-NL" sz="24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Bezoeken van een lokaal evenement</a:t>
            </a:r>
          </a:p>
          <a:p>
            <a:r>
              <a:rPr lang="nl-NL" sz="24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tussenopdrachten</a:t>
            </a:r>
          </a:p>
        </p:txBody>
      </p:sp>
    </p:spTree>
    <p:extLst>
      <p:ext uri="{BB962C8B-B14F-4D97-AF65-F5344CB8AC3E}">
        <p14:creationId xmlns:p14="http://schemas.microsoft.com/office/powerpoint/2010/main" val="342733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FAA97-1711-64EF-3127-9ECC62A4E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Multifunctionele vrijetijdslocaties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210EA31-3A3B-4BC4-10BA-EE5AE210FAE8}"/>
              </a:ext>
            </a:extLst>
          </p:cNvPr>
          <p:cNvSpPr txBox="1"/>
          <p:nvPr/>
        </p:nvSpPr>
        <p:spPr>
          <a:xfrm>
            <a:off x="2717632" y="2678850"/>
            <a:ext cx="609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(2) Westfield Mall of the Netherlands - YouTube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840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9DC73-522B-46E8-A5E1-5D7974B0C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Casus: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A4FBAF4-F053-49B1-A2CA-538C1DA4DB0F}"/>
              </a:ext>
            </a:extLst>
          </p:cNvPr>
          <p:cNvSpPr txBox="1"/>
          <p:nvPr/>
        </p:nvSpPr>
        <p:spPr>
          <a:xfrm>
            <a:off x="1127463" y="1690687"/>
            <a:ext cx="86290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Het gebouw waar wij les geven is een multifunctioneel gebouw, sterker nog, het is zelfs een </a:t>
            </a:r>
            <a:r>
              <a:rPr lang="nl-NL" b="1" dirty="0"/>
              <a:t>multifunctionele vrijetijdslocatie. </a:t>
            </a:r>
            <a:r>
              <a:rPr lang="nl-NL" dirty="0"/>
              <a:t>Echter beleven de mensen die in dit pand werken en studeren bijna nooit échte vrije tijd (pure </a:t>
            </a:r>
            <a:r>
              <a:rPr lang="nl-NL" dirty="0" err="1"/>
              <a:t>leisure</a:t>
            </a:r>
            <a:r>
              <a:rPr lang="nl-NL" dirty="0"/>
              <a:t>). En al helemaal niet met elkaar. Dat terwijl mooie vrijetijdsbestedingen voor sociale cohesie kunnen zorgen en voor wederzijds begrip bij bijvoorbeeld overlast.</a:t>
            </a:r>
          </a:p>
          <a:p>
            <a:endParaRPr lang="nl-NL" dirty="0"/>
          </a:p>
          <a:p>
            <a:r>
              <a:rPr lang="nl-NL" dirty="0" err="1"/>
              <a:t>Yuverta</a:t>
            </a:r>
            <a:r>
              <a:rPr lang="nl-NL" dirty="0"/>
              <a:t> MBO Tilburg is op het goede plan gekomen om een blijvend, terugkomend, gelaagd concept te maken waarin iedere werknemer (student) aan kan meedoen. Omdat </a:t>
            </a:r>
            <a:r>
              <a:rPr lang="nl-NL" dirty="0" err="1"/>
              <a:t>Yuverta</a:t>
            </a:r>
            <a:r>
              <a:rPr lang="nl-NL" dirty="0"/>
              <a:t> ‘Thuis in de toekomst is’ zal er een combinatie tussen offline en online in het concept moeten zitten.</a:t>
            </a:r>
          </a:p>
          <a:p>
            <a:endParaRPr lang="nl-NL" dirty="0"/>
          </a:p>
          <a:p>
            <a:r>
              <a:rPr lang="nl-NL" dirty="0"/>
              <a:t>Jullie als laatstejaars studenten met de specialisatie VT zijn hier natuurlijk uitstekend voor geschikt.</a:t>
            </a:r>
          </a:p>
        </p:txBody>
      </p:sp>
    </p:spTree>
    <p:extLst>
      <p:ext uri="{BB962C8B-B14F-4D97-AF65-F5344CB8AC3E}">
        <p14:creationId xmlns:p14="http://schemas.microsoft.com/office/powerpoint/2010/main" val="3374996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825C2-FC3B-43B8-9D8F-B297E56AE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Opdracht 1: Onderzoek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CF2E3BB-2057-447B-8DCD-925487633CA5}"/>
              </a:ext>
            </a:extLst>
          </p:cNvPr>
          <p:cNvSpPr txBox="1"/>
          <p:nvPr/>
        </p:nvSpPr>
        <p:spPr>
          <a:xfrm>
            <a:off x="838200" y="1784412"/>
            <a:ext cx="106881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Onderzoek de geschiedenis van dit pand. (half a4)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Breng in beeld welke organisaties in dit pand gevestigd zijn en maak een inschatting van de hoeveel mensen elke organisatie heeft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Stel een </a:t>
            </a:r>
            <a:r>
              <a:rPr lang="nl-NL" b="1" dirty="0"/>
              <a:t>stakeholdersanalyse </a:t>
            </a:r>
            <a:r>
              <a:rPr lang="nl-NL" dirty="0"/>
              <a:t>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digitale ontwikkelingen/ trends zijn er nu in de Vrijetijdssector? Noem er 3 die jullie aanspreken.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339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rslag: de krachtenveldanalyse">
            <a:extLst>
              <a:ext uri="{FF2B5EF4-FFF2-40B4-BE49-F238E27FC236}">
                <a16:creationId xmlns:a16="http://schemas.microsoft.com/office/drawing/2014/main" id="{3D2F19C9-36FA-C6E6-6EC9-C1AD908E4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65" y="114300"/>
            <a:ext cx="8213641" cy="617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75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825C2-FC3B-43B8-9D8F-B297E56AE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Opdracht 2: een goed concept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CF2E3BB-2057-447B-8DCD-925487633CA5}"/>
              </a:ext>
            </a:extLst>
          </p:cNvPr>
          <p:cNvSpPr txBox="1"/>
          <p:nvPr/>
        </p:nvSpPr>
        <p:spPr>
          <a:xfrm>
            <a:off x="838200" y="1784412"/>
            <a:ext cx="108892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 goed concept heeft een aantal kenmerken (zie volgende pagina’s)</a:t>
            </a:r>
          </a:p>
          <a:p>
            <a:endParaRPr lang="nl-NL" dirty="0"/>
          </a:p>
          <a:p>
            <a:r>
              <a:rPr lang="nl-NL" dirty="0"/>
              <a:t>Bedenk 2 sterke concepten met een mix van </a:t>
            </a:r>
            <a:r>
              <a:rPr lang="nl-NL" b="1" dirty="0"/>
              <a:t>online</a:t>
            </a:r>
            <a:r>
              <a:rPr lang="nl-NL" dirty="0"/>
              <a:t> en </a:t>
            </a:r>
            <a:r>
              <a:rPr lang="nl-NL" b="1" dirty="0"/>
              <a:t>fysiek</a:t>
            </a:r>
            <a:r>
              <a:rPr lang="nl-NL" dirty="0"/>
              <a:t> die voor alle stakeholders aantrekkelijk zouden kunnen zijn.</a:t>
            </a:r>
          </a:p>
          <a:p>
            <a:endParaRPr lang="nl-NL" dirty="0"/>
          </a:p>
          <a:p>
            <a:r>
              <a:rPr lang="nl-NL" dirty="0"/>
              <a:t>Daarnaast houden jullie er rekening mee dat het concept </a:t>
            </a:r>
            <a:r>
              <a:rPr lang="nl-NL" b="1" dirty="0"/>
              <a:t>duurzaam</a:t>
            </a:r>
            <a:r>
              <a:rPr lang="nl-NL" dirty="0"/>
              <a:t> is.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Elke concept presenteer je dadelijk aan 4 stakeholders in een </a:t>
            </a:r>
            <a:r>
              <a:rPr lang="nl-NL" b="1" dirty="0"/>
              <a:t>inspraakmiddag.</a:t>
            </a:r>
          </a:p>
          <a:p>
            <a:endParaRPr lang="nl-NL" dirty="0"/>
          </a:p>
          <a:p>
            <a:r>
              <a:rPr lang="nl-NL" dirty="0"/>
              <a:t>De presentatie per concept is een </a:t>
            </a:r>
            <a:r>
              <a:rPr lang="nl-NL" b="1" dirty="0"/>
              <a:t>moodboard inclusief beknopte uitleg én begroting</a:t>
            </a:r>
          </a:p>
        </p:txBody>
      </p:sp>
    </p:spTree>
    <p:extLst>
      <p:ext uri="{BB962C8B-B14F-4D97-AF65-F5344CB8AC3E}">
        <p14:creationId xmlns:p14="http://schemas.microsoft.com/office/powerpoint/2010/main" val="2888383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Verdieping concepten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79576" y="1196753"/>
            <a:ext cx="7931224" cy="4929411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Een idee is:</a:t>
            </a:r>
            <a:r>
              <a:rPr lang="nl-NL" dirty="0"/>
              <a:t> een gedachte die het hoofd verlaat</a:t>
            </a:r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r>
              <a:rPr lang="nl-NL" u="sng" dirty="0"/>
              <a:t>Een concept is</a:t>
            </a:r>
            <a:r>
              <a:rPr lang="nl-NL" dirty="0"/>
              <a:t>: een verzameling van ideeën, verpakt in een goed verhaal met sterke onderbouwing waarop beslissingen gemaakt kunnen worden.</a:t>
            </a:r>
            <a:endParaRPr lang="nl-NL" u="sng" dirty="0"/>
          </a:p>
        </p:txBody>
      </p:sp>
    </p:spTree>
    <p:extLst>
      <p:ext uri="{BB962C8B-B14F-4D97-AF65-F5344CB8AC3E}">
        <p14:creationId xmlns:p14="http://schemas.microsoft.com/office/powerpoint/2010/main" val="113634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Verdieping concepten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79576" y="1196753"/>
            <a:ext cx="7931224" cy="4929411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Een concept:</a:t>
            </a:r>
          </a:p>
          <a:p>
            <a:r>
              <a:rPr lang="nl-NL" dirty="0"/>
              <a:t>Omzetten van meerdere ideeën tot één geheel</a:t>
            </a:r>
          </a:p>
          <a:p>
            <a:r>
              <a:rPr lang="nl-NL" dirty="0"/>
              <a:t>Er komen meerdere ideeën samen</a:t>
            </a:r>
          </a:p>
          <a:p>
            <a:r>
              <a:rPr lang="nl-NL" dirty="0"/>
              <a:t>Logisch geheel</a:t>
            </a:r>
          </a:p>
          <a:p>
            <a:r>
              <a:rPr lang="nl-NL" dirty="0"/>
              <a:t>Kapstok</a:t>
            </a:r>
          </a:p>
        </p:txBody>
      </p:sp>
    </p:spTree>
    <p:extLst>
      <p:ext uri="{BB962C8B-B14F-4D97-AF65-F5344CB8AC3E}">
        <p14:creationId xmlns:p14="http://schemas.microsoft.com/office/powerpoint/2010/main" val="10897829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3" ma:contentTypeDescription="Een nieuw document maken." ma:contentTypeScope="" ma:versionID="40482e5b53334d1eeebda43037df53c5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9c978e2734d7fc04f5be9d8ae96b6347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6EA1E6-AF09-4B6C-8F92-8F46597C2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656</Words>
  <Application>Microsoft Office PowerPoint</Application>
  <PresentationFormat>Breedbeeld</PresentationFormat>
  <Paragraphs>102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Kantoorthema</vt:lpstr>
      <vt:lpstr>PowerPoint-presentatie</vt:lpstr>
      <vt:lpstr>Doel van vandaag</vt:lpstr>
      <vt:lpstr>Multifunctionele vrijetijdslocaties </vt:lpstr>
      <vt:lpstr>Casus:</vt:lpstr>
      <vt:lpstr>Opdracht 1: Onderzoek</vt:lpstr>
      <vt:lpstr>PowerPoint-presentatie</vt:lpstr>
      <vt:lpstr>Opdracht 2: een goed concept</vt:lpstr>
      <vt:lpstr>Verdieping concepten</vt:lpstr>
      <vt:lpstr>Verdieping concepten</vt:lpstr>
      <vt:lpstr>Verdieping concepten</vt:lpstr>
      <vt:lpstr>Verdieping concepten</vt:lpstr>
      <vt:lpstr>Opdracht 3: Inspraakmiddag</vt:lpstr>
      <vt:lpstr>Opdracht 4: Pitch je concept</vt:lpstr>
      <vt:lpstr>Opdracht 5: Platenbeurs Tilburg </vt:lpstr>
      <vt:lpstr>The end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Lotte de Laat</cp:lastModifiedBy>
  <cp:revision>9</cp:revision>
  <dcterms:created xsi:type="dcterms:W3CDTF">2021-07-07T07:37:45Z</dcterms:created>
  <dcterms:modified xsi:type="dcterms:W3CDTF">2023-10-04T13:36:12Z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